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97" r:id="rId4"/>
    <p:sldId id="259" r:id="rId5"/>
    <p:sldId id="263" r:id="rId6"/>
    <p:sldId id="264" r:id="rId7"/>
    <p:sldId id="272" r:id="rId8"/>
    <p:sldId id="277" r:id="rId9"/>
    <p:sldId id="275" r:id="rId10"/>
    <p:sldId id="305" r:id="rId11"/>
    <p:sldId id="300" r:id="rId12"/>
    <p:sldId id="303" r:id="rId13"/>
    <p:sldId id="286" r:id="rId14"/>
    <p:sldId id="271" r:id="rId15"/>
    <p:sldId id="304" r:id="rId16"/>
    <p:sldId id="299" r:id="rId17"/>
    <p:sldId id="278" r:id="rId18"/>
  </p:sldIdLst>
  <p:sldSz cx="9144000" cy="5143500" type="screen16x9"/>
  <p:notesSz cx="6858000" cy="9144000"/>
  <p:embeddedFontLst>
    <p:embeddedFont>
      <p:font typeface="Dosis" panose="020B0604020202020204" charset="0"/>
      <p:regular r:id="rId20"/>
      <p:bold r:id="rId21"/>
    </p:embeddedFont>
    <p:embeddedFont>
      <p:font typeface="Pontano Sans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osis ExtraLight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5688B0-4586-4F79-B386-ED4F693CF96F}">
  <a:tblStyle styleId="{EF5688B0-4586-4F79-B386-ED4F693CF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CA17F-677F-49BD-A665-7EACDE1212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4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/>
              <a:t>Acres</a:t>
            </a:r>
            <a:r>
              <a:rPr lang="en-US" sz="1600" baseline="0" dirty="0" smtClean="0"/>
              <a:t> of land under organic farming</a:t>
            </a:r>
            <a:endParaRPr lang="en-US" sz="1600" dirty="0"/>
          </a:p>
        </c:rich>
      </c:tx>
      <c:layout>
        <c:manualLayout>
          <c:xMode val="edge"/>
          <c:yMode val="edge"/>
          <c:x val="0.1620809630439331"/>
          <c:y val="2.51851954678546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Organic Farmers</c:v>
                </c:pt>
                <c:pt idx="1">
                  <c:v>Inorganic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31687</c:v>
                </c:pt>
                <c:pt idx="1">
                  <c:v>6068313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09946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382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ed0d3874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ded0d3874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3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113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715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21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70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57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461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75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271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417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83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sz="2600" i="1">
                <a:solidFill>
                  <a:schemeClr val="accent2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sz="2600" i="1">
                <a:solidFill>
                  <a:schemeClr val="accent2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sz="2600" i="1">
                <a:solidFill>
                  <a:schemeClr val="accent2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2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hindubusinessline.com/economy/agri-business/how-many-farmers-are-there-in-india-government-has-no-clue/article30614882.e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tnocd.net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4706471" y="1687606"/>
            <a:ext cx="4169504" cy="1464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VIDHAYIN KADHAI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The beginning of life…</a:t>
            </a:r>
            <a:endParaRPr dirty="0"/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l="932" r="942"/>
          <a:stretch/>
        </p:blipFill>
        <p:spPr>
          <a:xfrm>
            <a:off x="224471" y="446550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87341"/>
            <a:ext cx="895834" cy="423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Google Shape;8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9" y="6933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0;p1" descr="Functions of CII (Confederation of Indian Industry ) - Paper Tyar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5129" y="60447"/>
            <a:ext cx="895834" cy="42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2" r="30297"/>
          <a:stretch/>
        </p:blipFill>
        <p:spPr>
          <a:xfrm>
            <a:off x="1344267" y="546768"/>
            <a:ext cx="3112993" cy="4373663"/>
          </a:xfrm>
          <a:prstGeom prst="rect">
            <a:avLst/>
          </a:prstGeom>
        </p:spPr>
      </p:pic>
      <p:sp>
        <p:nvSpPr>
          <p:cNvPr id="8" name="Google Shape;338;p33"/>
          <p:cNvSpPr txBox="1">
            <a:spLocks/>
          </p:cNvSpPr>
          <p:nvPr/>
        </p:nvSpPr>
        <p:spPr>
          <a:xfrm>
            <a:off x="4715823" y="644268"/>
            <a:ext cx="3379306" cy="427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n-US" sz="3000" b="1" dirty="0" smtClean="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 of Crop </a:t>
            </a:r>
            <a:r>
              <a:rPr lang="en-US" sz="3000" b="1" dirty="0" err="1" smtClean="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Suggester</a:t>
            </a:r>
            <a:endParaRPr lang="en-US" sz="3000" b="1" dirty="0" smtClean="0">
              <a:solidFill>
                <a:srgbClr val="51B148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rgbClr val="FFFFFF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The model is built using Machine Learning Algorithms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In this model the inputs are given manually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The model considers NPK values, pH, Temperature, Humidity, Rainfall and Season</a:t>
            </a:r>
          </a:p>
          <a:p>
            <a:pPr marL="0" indent="0">
              <a:buFont typeface="Pontano Sans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9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465" y="893225"/>
            <a:ext cx="5439410" cy="690900"/>
          </a:xfrm>
        </p:spPr>
        <p:txBody>
          <a:bodyPr/>
          <a:lstStyle/>
          <a:p>
            <a:pPr algn="ctr"/>
            <a:r>
              <a:rPr lang="en-US" dirty="0" smtClean="0"/>
              <a:t>MARKET SIZE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1118" y="1445559"/>
            <a:ext cx="5795757" cy="3304416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Our </a:t>
            </a:r>
            <a:r>
              <a:rPr lang="en-US" sz="1600" dirty="0"/>
              <a:t>Products will extend to the farmers </a:t>
            </a:r>
            <a:r>
              <a:rPr lang="en-US" sz="1600" dirty="0" smtClean="0"/>
              <a:t>and </a:t>
            </a:r>
            <a:r>
              <a:rPr lang="en-US" sz="1600" dirty="0"/>
              <a:t>agricultural solutions related companies.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</a:t>
            </a:r>
            <a:r>
              <a:rPr lang="en-US" sz="1600" dirty="0" smtClean="0"/>
              <a:t>armers </a:t>
            </a:r>
            <a:r>
              <a:rPr lang="en-US" sz="1600" dirty="0"/>
              <a:t>in Tamil </a:t>
            </a:r>
            <a:r>
              <a:rPr lang="en-US" sz="1600" dirty="0" smtClean="0"/>
              <a:t>Nadu: </a:t>
            </a:r>
            <a:r>
              <a:rPr lang="en-US" sz="1600" dirty="0"/>
              <a:t>0.794 </a:t>
            </a:r>
            <a:r>
              <a:rPr lang="en-US" sz="1600" dirty="0" err="1" smtClean="0"/>
              <a:t>crores</a:t>
            </a:r>
            <a:r>
              <a:rPr lang="en-US" sz="1600" dirty="0" smtClean="0"/>
              <a:t> </a:t>
            </a:r>
            <a:r>
              <a:rPr lang="en-US" sz="1600" dirty="0"/>
              <a:t>as of </a:t>
            </a:r>
            <a:r>
              <a:rPr lang="en-US" sz="1600" dirty="0" smtClean="0"/>
              <a:t>2015-16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20+ </a:t>
            </a:r>
            <a:r>
              <a:rPr lang="en-US" sz="1600" dirty="0"/>
              <a:t>big agricultural related companies in Tamil Nadu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6200" indent="0" algn="ctr">
              <a:buNone/>
            </a:pPr>
            <a:r>
              <a:rPr lang="en-US" sz="2800" dirty="0" smtClean="0">
                <a:solidFill>
                  <a:schemeClr val="accent3"/>
                </a:solidFill>
                <a:latin typeface="Dosis ExtraLight" panose="020B0604020202020204" charset="0"/>
              </a:rPr>
              <a:t>COMPETITORS</a:t>
            </a:r>
            <a:r>
              <a:rPr lang="en-US" sz="2800" dirty="0" smtClean="0">
                <a:solidFill>
                  <a:schemeClr val="accent2"/>
                </a:solidFill>
                <a:latin typeface="Dosis ExtraLight" panose="020B0604020202020204" charset="0"/>
              </a:rPr>
              <a:t> </a:t>
            </a:r>
          </a:p>
          <a:p>
            <a:pPr marL="76200" indent="0">
              <a:buNone/>
            </a:pPr>
            <a:r>
              <a:rPr lang="en-US" sz="1600" dirty="0" err="1" smtClean="0"/>
              <a:t>Agri</a:t>
            </a:r>
            <a:r>
              <a:rPr lang="en-US" sz="1600" dirty="0" smtClean="0"/>
              <a:t> </a:t>
            </a:r>
            <a:r>
              <a:rPr lang="en-US" sz="1600" dirty="0"/>
              <a:t>solution </a:t>
            </a:r>
            <a:r>
              <a:rPr lang="en-US" sz="1600" dirty="0" smtClean="0"/>
              <a:t>companies </a:t>
            </a:r>
            <a:r>
              <a:rPr lang="en-US" sz="1600" dirty="0"/>
              <a:t>like </a:t>
            </a:r>
            <a:r>
              <a:rPr lang="en-US" sz="1600" dirty="0" err="1"/>
              <a:t>Fasal</a:t>
            </a:r>
            <a:r>
              <a:rPr lang="en-US" sz="1600" dirty="0" smtClean="0"/>
              <a:t>, RMSI </a:t>
            </a:r>
            <a:r>
              <a:rPr lang="en-US" sz="1600" dirty="0" err="1" smtClean="0"/>
              <a:t>Cropalytics</a:t>
            </a:r>
            <a:r>
              <a:rPr lang="en-US" sz="1600" dirty="0" smtClean="0"/>
              <a:t> and other </a:t>
            </a:r>
            <a:r>
              <a:rPr lang="en-US" sz="1600" dirty="0"/>
              <a:t>startups </a:t>
            </a:r>
            <a:r>
              <a:rPr lang="en-US" sz="1600" dirty="0" smtClean="0"/>
              <a:t>evolving on </a:t>
            </a:r>
            <a:r>
              <a:rPr lang="en-US" sz="1600" dirty="0" err="1" smtClean="0"/>
              <a:t>agritech</a:t>
            </a:r>
            <a:r>
              <a:rPr lang="en-US" sz="1600" dirty="0" smtClean="0"/>
              <a:t>.</a:t>
            </a:r>
            <a:r>
              <a:rPr lang="en-US" sz="1600" dirty="0"/>
              <a:t> </a:t>
            </a:r>
          </a:p>
          <a:p>
            <a:pPr marL="7620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Rectangle 7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0" name="Google Shape;8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0;p1" descr="Functions of CII (Confederation of Indian Industry ) - Paper Tyar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5129" y="73894"/>
            <a:ext cx="895834" cy="42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24909" y="4749851"/>
            <a:ext cx="4498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hlinkClick r:id="rId4"/>
              </a:rPr>
              <a:t>* https</a:t>
            </a:r>
            <a:r>
              <a:rPr lang="en-US" sz="800" u="sng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hlinkClick r:id="rId4"/>
              </a:rPr>
              <a:t>://www.thehindubusinessline.com/economy/agri-business/how-many-farmers-are-there-in-india-government-has-no-clue/article30614882.ece</a:t>
            </a:r>
            <a:endParaRPr 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8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240" y="490818"/>
            <a:ext cx="7752304" cy="62528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FINANCIALS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4571" y="1566583"/>
            <a:ext cx="7752304" cy="3183392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Rectangle 7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0" name="Google Shape;8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0;p1" descr="Functions of CII (Confederation of Indian Industry ) - Paper Tyar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5129" y="73894"/>
            <a:ext cx="895834" cy="4236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79698"/>
              </p:ext>
            </p:extLst>
          </p:nvPr>
        </p:nvGraphicFramePr>
        <p:xfrm>
          <a:off x="356346" y="985539"/>
          <a:ext cx="8330526" cy="409744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855271"/>
                <a:gridCol w="582045"/>
                <a:gridCol w="582045"/>
                <a:gridCol w="582045"/>
                <a:gridCol w="582045"/>
                <a:gridCol w="582045"/>
                <a:gridCol w="1818895"/>
                <a:gridCol w="582045"/>
                <a:gridCol w="582045"/>
                <a:gridCol w="582045"/>
              </a:tblGrid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Revenue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QUANTITATIVE DATA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Software sale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440,000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780,000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Software sale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311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Increased software capacity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40000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60000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Increased software capacity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Hardware sale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Hardware sale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Hardware support*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Hardware support*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Hosting ads in website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Hosting ads in website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Sale of data to companies*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75,000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Sale of data to companies*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Total Revenue</a:t>
                      </a:r>
                      <a:endParaRPr lang="en-US" sz="1000" b="1" i="0" u="none" strike="noStrike" dirty="0">
                        <a:solidFill>
                          <a:srgbClr val="9747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293,000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589,000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988,000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COGS(Cost of </a:t>
                      </a:r>
                      <a:r>
                        <a:rPr lang="en-US" sz="1000" b="1" u="none" strike="noStrike" dirty="0" smtClean="0">
                          <a:effectLst/>
                        </a:rPr>
                        <a:t>Goods</a:t>
                      </a:r>
                      <a:r>
                        <a:rPr lang="en-US" sz="1000" b="1" u="none" strike="noStrike" baseline="0" dirty="0" smtClean="0">
                          <a:effectLst/>
                        </a:rPr>
                        <a:t> sold</a:t>
                      </a:r>
                      <a:r>
                        <a:rPr lang="en-US" sz="1000" b="1" u="none" strike="noStrike" dirty="0" smtClean="0">
                          <a:effectLst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Software sale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600,000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Increased software capacity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45,000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Hardware sale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13,500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Hardware support*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3,200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Hosting ads in website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dirty="0" smtClean="0">
                          <a:effectLst/>
                        </a:rPr>
                        <a:t>* Depends on time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effectLst/>
                        </a:rPr>
                        <a:t>Sale of data to companies*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Total COGS</a:t>
                      </a:r>
                      <a:endParaRPr lang="en-US" sz="1000" b="1" i="0" u="none" strike="noStrike" dirty="0">
                        <a:solidFill>
                          <a:srgbClr val="9747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216,000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460,200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697,500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GROSS MARGINS</a:t>
                      </a:r>
                      <a:endParaRPr lang="en-US" sz="1000" b="1" i="0" u="none" strike="noStrike" dirty="0">
                        <a:solidFill>
                          <a:srgbClr val="9747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77,000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128,800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290,500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  <a:tr h="16461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38" marR="2338" marT="2338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>
            <a:spLocks noGrp="1"/>
          </p:cNvSpPr>
          <p:nvPr>
            <p:ph type="title" idx="4294967295"/>
          </p:nvPr>
        </p:nvSpPr>
        <p:spPr>
          <a:xfrm>
            <a:off x="186008" y="142234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Business Model Canvas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b="1"/>
              <a:t>13</a:t>
            </a:fld>
            <a:endParaRPr sz="1600" b="1"/>
          </a:p>
        </p:txBody>
      </p:sp>
      <p:sp>
        <p:nvSpPr>
          <p:cNvPr id="510" name="Google Shape;510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Key </a:t>
            </a:r>
            <a:r>
              <a:rPr lang="en" sz="1050" b="1" dirty="0" smtClean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Activities</a:t>
            </a:r>
            <a:endParaRPr lang="en" sz="1000" b="1" dirty="0" smtClean="0">
              <a:solidFill>
                <a:schemeClr val="tx1">
                  <a:lumMod val="50000"/>
                </a:schemeClr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Crop predictions</a:t>
            </a:r>
            <a:r>
              <a:rPr lang="en-US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and consulting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Crop health monitoring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Organic Manure suggestions</a:t>
            </a:r>
          </a:p>
        </p:txBody>
      </p:sp>
      <p:sp>
        <p:nvSpPr>
          <p:cNvPr id="511" name="Google Shape;511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Key </a:t>
            </a:r>
            <a:r>
              <a:rPr lang="en" sz="1050" b="1" dirty="0" smtClean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Resources</a:t>
            </a:r>
            <a:endParaRPr lang="en" sz="1000" b="1" dirty="0" smtClean="0">
              <a:solidFill>
                <a:schemeClr val="tx1">
                  <a:lumMod val="50000"/>
                </a:schemeClr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Soil monitoring devices and sensors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Website and app</a:t>
            </a:r>
            <a:endParaRPr sz="105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3716764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Value </a:t>
            </a:r>
            <a:r>
              <a:rPr lang="en" sz="1050" b="1" dirty="0" smtClean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Propositions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50" b="1" dirty="0" smtClean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5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r>
              <a:rPr lang="en-US" sz="1000" b="1" dirty="0">
                <a:solidFill>
                  <a:schemeClr val="bg2"/>
                </a:solidFill>
                <a:latin typeface="Pontano Sans"/>
                <a:ea typeface="Pontano Sans"/>
                <a:cs typeface="Pontano Sans"/>
                <a:sym typeface="Pontano Sans"/>
              </a:rPr>
              <a:t>Crop suggestions based on demand of the </a:t>
            </a:r>
            <a:r>
              <a:rPr lang="en-US" sz="1000" b="1" dirty="0" smtClean="0">
                <a:solidFill>
                  <a:schemeClr val="bg2"/>
                </a:solidFill>
                <a:latin typeface="Pontano Sans"/>
                <a:ea typeface="Pontano Sans"/>
                <a:cs typeface="Pontano Sans"/>
                <a:sym typeface="Pontano Sans"/>
              </a:rPr>
              <a:t>crop</a:t>
            </a:r>
          </a:p>
          <a:p>
            <a:endParaRPr lang="en-US" sz="1000" b="1" dirty="0">
              <a:solidFill>
                <a:schemeClr val="bg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/>
            <a:r>
              <a:rPr lang="en-US" sz="1000" b="1" dirty="0">
                <a:solidFill>
                  <a:schemeClr val="bg2"/>
                </a:solidFill>
                <a:latin typeface="Pontano Sans"/>
                <a:ea typeface="Pontano Sans"/>
                <a:cs typeface="Pontano Sans"/>
                <a:sym typeface="Pontano Sans"/>
              </a:rPr>
              <a:t>Previous history of crops sown, profits earned and</a:t>
            </a:r>
          </a:p>
          <a:p>
            <a:pPr lvl="0"/>
            <a:r>
              <a:rPr lang="en-US" sz="1000" b="1" dirty="0">
                <a:solidFill>
                  <a:schemeClr val="bg2"/>
                </a:solidFill>
                <a:latin typeface="Pontano Sans"/>
                <a:ea typeface="Pontano Sans"/>
                <a:cs typeface="Pontano Sans"/>
                <a:sym typeface="Pontano Sans"/>
              </a:rPr>
              <a:t>the financial state of the </a:t>
            </a:r>
            <a:r>
              <a:rPr lang="en-US" sz="1000" b="1" dirty="0" smtClean="0">
                <a:solidFill>
                  <a:schemeClr val="bg2"/>
                </a:solidFill>
                <a:latin typeface="Pontano Sans"/>
                <a:ea typeface="Pontano Sans"/>
                <a:cs typeface="Pontano Sans"/>
                <a:sym typeface="Pontano Sans"/>
              </a:rPr>
              <a:t>farmer</a:t>
            </a:r>
          </a:p>
          <a:p>
            <a:pPr lvl="0"/>
            <a:endParaRPr lang="en-US" sz="1000" b="1" dirty="0" smtClean="0">
              <a:solidFill>
                <a:schemeClr val="bg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r>
              <a:rPr lang="en-US" sz="1000" b="1" dirty="0">
                <a:solidFill>
                  <a:schemeClr val="bg2"/>
                </a:solidFill>
                <a:latin typeface="Pontano Sans"/>
                <a:ea typeface="Pontano Sans"/>
                <a:cs typeface="Pontano Sans"/>
                <a:sym typeface="Pontano Sans"/>
              </a:rPr>
              <a:t>Health of the Land is considered an important factor</a:t>
            </a:r>
          </a:p>
          <a:p>
            <a:pPr lvl="0"/>
            <a:endParaRPr lang="en-US" sz="1000" b="1" dirty="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/>
            <a:endParaRPr lang="en-US" sz="1000" b="1" dirty="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 lang="en-US" sz="1050" b="1" dirty="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50" b="1" dirty="0" smtClean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3" name="Google Shape;513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Customer Relationships</a:t>
            </a:r>
            <a:endParaRPr sz="1050" b="1" dirty="0">
              <a:solidFill>
                <a:schemeClr val="tx1">
                  <a:lumMod val="50000"/>
                </a:schemeClr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b="1" dirty="0" smtClean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Dedicated personal assitance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</a:t>
            </a: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utomated services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</a:t>
            </a: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ontract with farming based companies</a:t>
            </a:r>
            <a:endParaRPr lang="en" sz="1000" b="1" dirty="0" smtClean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 smtClean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Channels</a:t>
            </a:r>
            <a:endParaRPr lang="en" sz="1050" b="1" dirty="0">
              <a:solidFill>
                <a:schemeClr val="tx1">
                  <a:lumMod val="50000"/>
                </a:schemeClr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 dirty="0" smtClean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Website / App available in regional language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SMS  (Future scope)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Voice messages (Future scope)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Customer </a:t>
            </a:r>
            <a:r>
              <a:rPr lang="en" sz="1050" b="1" dirty="0" smtClean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Segments</a:t>
            </a:r>
            <a:endParaRPr lang="en" sz="1050" b="1" dirty="0">
              <a:solidFill>
                <a:schemeClr val="tx1">
                  <a:lumMod val="50000"/>
                </a:schemeClr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5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Practicing Farmers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Companies assiting farmers</a:t>
            </a:r>
            <a:endParaRPr sz="10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Key </a:t>
            </a:r>
            <a:r>
              <a:rPr lang="en" sz="1050" b="1" dirty="0" smtClean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Partners</a:t>
            </a:r>
            <a:endParaRPr lang="en" sz="1000" b="1" dirty="0" smtClean="0">
              <a:solidFill>
                <a:schemeClr val="tx1">
                  <a:lumMod val="50000"/>
                </a:schemeClr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 lang="en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Government agencies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Agro Fertilizer Companies</a:t>
            </a:r>
            <a:endParaRPr lang="en" sz="1000" b="1" dirty="0" smtClean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Google ad services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Cloud based services (AWS, Azure)</a:t>
            </a:r>
            <a:endParaRPr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Cost </a:t>
            </a:r>
            <a:r>
              <a:rPr lang="en" sz="1050" b="1" dirty="0" smtClean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Structure</a:t>
            </a:r>
            <a:endParaRPr lang="en" sz="1050" b="1" dirty="0" smtClean="0">
              <a:solidFill>
                <a:schemeClr val="tx1">
                  <a:lumMod val="50000"/>
                </a:schemeClr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</a:pP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One time Cost: </a:t>
            </a:r>
            <a:r>
              <a:rPr lang="en-US" sz="1000" b="1" dirty="0" err="1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Rs</a:t>
            </a: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1,00,000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</a:pP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Fixed Cost </a:t>
            </a:r>
            <a:r>
              <a:rPr lang="en-US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: </a:t>
            </a:r>
            <a:r>
              <a:rPr lang="en-US" sz="1000" b="1" dirty="0" err="1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Rs</a:t>
            </a: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10,000/month</a:t>
            </a:r>
            <a:endParaRPr lang="en-US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</a:pP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Variable Cost </a:t>
            </a:r>
            <a:r>
              <a:rPr lang="en-US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: </a:t>
            </a:r>
            <a:r>
              <a:rPr lang="en-US" sz="1000" b="1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Rs</a:t>
            </a:r>
            <a:r>
              <a:rPr lang="en-US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1,000/month</a:t>
            </a:r>
            <a:endParaRPr lang="en-US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Total Costs= </a:t>
            </a:r>
            <a:r>
              <a:rPr lang="en-US" sz="1000" b="1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Rs</a:t>
            </a:r>
            <a:r>
              <a:rPr lang="en-US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2,32,000 </a:t>
            </a:r>
            <a:r>
              <a:rPr lang="en-US" sz="1000" b="1" dirty="0" err="1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Approx</a:t>
            </a:r>
            <a:endParaRPr lang="en-US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Revenue </a:t>
            </a:r>
            <a:r>
              <a:rPr lang="en" sz="1050" b="1" dirty="0" smtClean="0">
                <a:solidFill>
                  <a:schemeClr val="tx1">
                    <a:lumMod val="50000"/>
                  </a:schemeClr>
                </a:solidFill>
                <a:latin typeface="Pontano Sans"/>
                <a:ea typeface="Pontano Sans"/>
                <a:cs typeface="Pontano Sans"/>
                <a:sym typeface="Pontano Sans"/>
              </a:rPr>
              <a:t>Streams</a:t>
            </a:r>
            <a:endParaRPr lang="en" sz="1050" b="1" dirty="0">
              <a:solidFill>
                <a:schemeClr val="tx1">
                  <a:lumMod val="50000"/>
                </a:schemeClr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 dirty="0" smtClean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Website, app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Companies that by our software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Agro Fertilizer companies</a:t>
            </a:r>
          </a:p>
        </p:txBody>
      </p:sp>
      <p:sp>
        <p:nvSpPr>
          <p:cNvPr id="519" name="Google Shape;519;p44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522" name="Google Shape;522;p44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grpSp>
        <p:nvGrpSpPr>
          <p:cNvPr id="523" name="Google Shape;523;p44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24" name="Google Shape;524;p44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</p:grpSp>
      <p:sp>
        <p:nvSpPr>
          <p:cNvPr id="526" name="Google Shape;526;p44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grpSp>
        <p:nvGrpSpPr>
          <p:cNvPr id="527" name="Google Shape;527;p44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8" name="Google Shape;528;p44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</p:grpSp>
      <p:grpSp>
        <p:nvGrpSpPr>
          <p:cNvPr id="531" name="Google Shape;531;p44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32" name="Google Shape;532;p44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</p:grpSp>
      <p:grpSp>
        <p:nvGrpSpPr>
          <p:cNvPr id="537" name="Google Shape;537;p44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8" name="Google Shape;538;p4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302361" y="-71756"/>
            <a:ext cx="4360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99"/>
                </a:solidFill>
              </a:rPr>
              <a:t>C</a:t>
            </a:r>
            <a:r>
              <a:rPr lang="en-US" sz="2000" b="1" dirty="0">
                <a:solidFill>
                  <a:srgbClr val="000099"/>
                </a:solidFill>
              </a:rPr>
              <a:t>ONNECT</a:t>
            </a:r>
            <a:r>
              <a:rPr lang="en-US" b="1" dirty="0">
                <a:solidFill>
                  <a:srgbClr val="C00000"/>
                </a:solidFill>
              </a:rPr>
              <a:t>ATHON</a:t>
            </a:r>
            <a:endParaRPr lang="en-IN" sz="1600" b="1" dirty="0">
              <a:solidFill>
                <a:srgbClr val="C00000"/>
              </a:solidFill>
            </a:endParaRPr>
          </a:p>
        </p:txBody>
      </p:sp>
      <p:pic>
        <p:nvPicPr>
          <p:cNvPr id="41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90;p1" descr="Functions of CII (Confederation of Indian Industry ) - Paper Tyar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0668" y="44202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6;p20"/>
          <p:cNvSpPr txBox="1">
            <a:spLocks/>
          </p:cNvSpPr>
          <p:nvPr/>
        </p:nvSpPr>
        <p:spPr>
          <a:xfrm>
            <a:off x="779929" y="364150"/>
            <a:ext cx="6568888" cy="115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4000" dirty="0" smtClean="0">
                <a:solidFill>
                  <a:srgbClr val="B8F567"/>
                </a:solidFill>
              </a:rPr>
              <a:t>TECHNOLOGY READINESS LEVEL</a:t>
            </a:r>
            <a:endParaRPr lang="en-US" sz="4000" dirty="0">
              <a:solidFill>
                <a:srgbClr val="B8F567"/>
              </a:solidFill>
            </a:endParaRPr>
          </a:p>
        </p:txBody>
      </p:sp>
      <p:pic>
        <p:nvPicPr>
          <p:cNvPr id="1026" name="Picture 2" descr="Technology readiness level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620" y="1523950"/>
            <a:ext cx="2171105" cy="350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1523950"/>
            <a:ext cx="5204012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TRL </a:t>
            </a:r>
            <a:r>
              <a:rPr lang="en-US" dirty="0" smtClean="0"/>
              <a:t>6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We have developed the main backend and frontend of the technology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e are currently working on improving algorithm and adding more features to the software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7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00" y="-26958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60447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rgbClr val="FFFFFF"/>
                </a:solidFill>
              </a:rPr>
              <a:t>15</a:t>
            </a:fld>
            <a:endParaRPr sz="1600"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1786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3814414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5842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6880814" y="3347700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4852739" y="3347700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2824664" y="3347700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Building of the Technology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Getting the data from the customers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543601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Expanding the primary network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4" name="Google Shape;474;p41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Reaching the target customers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444625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Storing the data in repositories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647433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Expanding the </a:t>
            </a:r>
            <a:r>
              <a:rPr lang="en-US" sz="105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secondary 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network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7" name="Google Shape;477;p41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Roadmap</a:t>
            </a:r>
            <a:endParaRPr sz="2800"/>
          </a:p>
        </p:txBody>
      </p:sp>
      <p:pic>
        <p:nvPicPr>
          <p:cNvPr id="30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9" y="10357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0;p1" descr="Functions of CII (Confederation of Indian Industry ) - Paper Tyar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1957" y="23578"/>
            <a:ext cx="895834" cy="42364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4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311088" y="948018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osis ExtraLight" panose="020B0604020202020204" charset="0"/>
              </a:rPr>
              <a:t>Ease and Feasibility of Our Product: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1088" y="1591217"/>
            <a:ext cx="70798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ontano Sans" panose="020B0604020202020204" charset="0"/>
                <a:cs typeface="Times New Roman" panose="02020603050405020304" pitchFamily="18" charset="0"/>
              </a:rPr>
              <a:t>Easy </a:t>
            </a:r>
            <a:r>
              <a:rPr lang="en-US" dirty="0">
                <a:latin typeface="Pontano Sans" panose="020B0604020202020204" charset="0"/>
                <a:cs typeface="Times New Roman" panose="02020603050405020304" pitchFamily="18" charset="0"/>
              </a:rPr>
              <a:t>to use website interface </a:t>
            </a:r>
            <a:r>
              <a:rPr lang="en-US" dirty="0" smtClean="0">
                <a:latin typeface="Pontano Sans" panose="020B0604020202020204" charset="0"/>
                <a:cs typeface="Times New Roman" panose="02020603050405020304" pitchFamily="18" charset="0"/>
              </a:rPr>
              <a:t>available in regional language.</a:t>
            </a:r>
            <a:endParaRPr lang="en-US" dirty="0">
              <a:latin typeface="Pontano Sans" panose="020B060402020202020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ntano Sans" panose="020B060402020202020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ontano Sans" panose="020B0604020202020204" charset="0"/>
                <a:cs typeface="Times New Roman" panose="02020603050405020304" pitchFamily="18" charset="0"/>
              </a:rPr>
              <a:t>Suggests </a:t>
            </a:r>
            <a:r>
              <a:rPr lang="en-US" dirty="0">
                <a:latin typeface="Pontano Sans" panose="020B0604020202020204" charset="0"/>
                <a:cs typeface="Times New Roman" panose="02020603050405020304" pitchFamily="18" charset="0"/>
              </a:rPr>
              <a:t>organic farming and health monitoring </a:t>
            </a:r>
            <a:r>
              <a:rPr lang="en-US" dirty="0" smtClean="0">
                <a:latin typeface="Pontano Sans" panose="020B0604020202020204" charset="0"/>
                <a:cs typeface="Times New Roman" panose="02020603050405020304" pitchFamily="18" charset="0"/>
              </a:rPr>
              <a:t>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ntano Sans" panose="020B060402020202020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ontano Sans" panose="020B0604020202020204" charset="0"/>
                <a:cs typeface="Times New Roman" panose="02020603050405020304" pitchFamily="18" charset="0"/>
              </a:rPr>
              <a:t>Considers their financial constraints and previous profits earned.</a:t>
            </a:r>
            <a:endParaRPr lang="en-US" dirty="0">
              <a:latin typeface="Pontano Sans" panose="020B0604020202020204" charset="0"/>
              <a:cs typeface="Times New Roman" panose="02020603050405020304" pitchFamily="18" charset="0"/>
            </a:endParaRPr>
          </a:p>
          <a:p>
            <a:endParaRPr lang="en-US" dirty="0">
              <a:latin typeface="Pontano Sans" panose="020B0604020202020204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r>
              <a:rPr lang="en-US" u="sng" dirty="0">
                <a:latin typeface="Pontano Sans" panose="020B0604020202020204" charset="0"/>
                <a:cs typeface="Times New Roman" panose="02020603050405020304" pitchFamily="18" charset="0"/>
              </a:rPr>
              <a:t>FUTURE SCOPE</a:t>
            </a:r>
            <a:r>
              <a:rPr lang="en-US" dirty="0">
                <a:latin typeface="Pontano Sans" panose="020B0604020202020204" charset="0"/>
                <a:cs typeface="Times New Roman" panose="02020603050405020304" pitchFamily="18" charset="0"/>
              </a:rPr>
              <a:t>:</a:t>
            </a:r>
          </a:p>
          <a:p>
            <a:pPr marL="152400" indent="0">
              <a:buNone/>
            </a:pPr>
            <a:endParaRPr lang="en-US" dirty="0">
              <a:latin typeface="Pontano Sans" panose="020B0604020202020204" charset="0"/>
              <a:cs typeface="Times New Roman" panose="02020603050405020304" pitchFamily="18" charset="0"/>
            </a:endParaRP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ntano Sans" panose="020B0604020202020204" charset="0"/>
                <a:cs typeface="Times New Roman" panose="02020603050405020304" pitchFamily="18" charset="0"/>
              </a:rPr>
              <a:t>A mobile app can be developed for the same.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dirty="0">
              <a:latin typeface="Pontano Sans" panose="020B0604020202020204" charset="0"/>
              <a:cs typeface="Times New Roman" panose="02020603050405020304" pitchFamily="18" charset="0"/>
            </a:endParaRP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ntano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Pontano Sans" panose="020B0604020202020204" charset="0"/>
                <a:cs typeface="Times New Roman" panose="02020603050405020304" pitchFamily="18" charset="0"/>
              </a:rPr>
              <a:t>he </a:t>
            </a:r>
            <a:r>
              <a:rPr lang="en-US" dirty="0">
                <a:latin typeface="Pontano Sans" panose="020B0604020202020204" charset="0"/>
                <a:cs typeface="Times New Roman" panose="02020603050405020304" pitchFamily="18" charset="0"/>
              </a:rPr>
              <a:t>suggestions can be sent as an </a:t>
            </a:r>
            <a:r>
              <a:rPr lang="en-US" dirty="0" err="1">
                <a:latin typeface="Pontano Sans" panose="020B0604020202020204" charset="0"/>
                <a:cs typeface="Times New Roman" panose="02020603050405020304" pitchFamily="18" charset="0"/>
              </a:rPr>
              <a:t>sms</a:t>
            </a:r>
            <a:r>
              <a:rPr lang="en-US" dirty="0">
                <a:latin typeface="Pontano Sans" panose="020B0604020202020204" charset="0"/>
                <a:cs typeface="Times New Roman" panose="02020603050405020304" pitchFamily="18" charset="0"/>
              </a:rPr>
              <a:t> or a voice </a:t>
            </a:r>
            <a:r>
              <a:rPr lang="en-US" dirty="0" smtClean="0">
                <a:latin typeface="Pontano Sans" panose="020B0604020202020204" charset="0"/>
                <a:cs typeface="Times New Roman" panose="02020603050405020304" pitchFamily="18" charset="0"/>
              </a:rPr>
              <a:t>message(IVRS) </a:t>
            </a:r>
            <a:r>
              <a:rPr lang="en-US" dirty="0">
                <a:latin typeface="Pontano Sans" panose="020B0604020202020204" charset="0"/>
                <a:cs typeface="Times New Roman" panose="02020603050405020304" pitchFamily="18" charset="0"/>
              </a:rPr>
              <a:t>in their regional language</a:t>
            </a:r>
            <a:r>
              <a:rPr lang="en-US" dirty="0" smtClean="0">
                <a:latin typeface="Pontano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8" name="Google Shape;8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0;p1" descr="Functions of CII (Confederation of Indian Industry ) - Paper Tyar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5129" y="73894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02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ctrTitle" idx="4294967295"/>
          </p:nvPr>
        </p:nvSpPr>
        <p:spPr>
          <a:xfrm>
            <a:off x="758576" y="2865103"/>
            <a:ext cx="4707653" cy="1102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51B148"/>
                </a:solidFill>
              </a:rPr>
              <a:t>Thank you</a:t>
            </a:r>
            <a:endParaRPr sz="9600" dirty="0">
              <a:solidFill>
                <a:srgbClr val="51B148"/>
              </a:solidFill>
            </a:endParaRPr>
          </a:p>
        </p:txBody>
      </p:sp>
      <p:sp>
        <p:nvSpPr>
          <p:cNvPr id="376" name="Google Shape;376;p36"/>
          <p:cNvSpPr/>
          <p:nvPr/>
        </p:nvSpPr>
        <p:spPr>
          <a:xfrm>
            <a:off x="5020246" y="816383"/>
            <a:ext cx="2713515" cy="2468231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/>
          <p:cNvSpPr/>
          <p:nvPr/>
        </p:nvSpPr>
        <p:spPr>
          <a:xfrm rot="2240807">
            <a:off x="6269797" y="3349126"/>
            <a:ext cx="1651746" cy="100249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/>
          <p:cNvSpPr/>
          <p:nvPr/>
        </p:nvSpPr>
        <p:spPr>
          <a:xfrm rot="-6741915">
            <a:off x="7586101" y="2562766"/>
            <a:ext cx="640976" cy="99833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1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0;p1" descr="Functions of CII (Confederation of Indian Industry ) - Paper Tyar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5129" y="73894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To those that work in acres, not in Hours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We thank you.</a:t>
            </a:r>
            <a:endParaRPr dirty="0"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l="11022" t="10435" r="11022" b="10443"/>
          <a:stretch/>
        </p:blipFill>
        <p:spPr>
          <a:xfrm>
            <a:off x="1155808" y="601750"/>
            <a:ext cx="1642139" cy="25002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2528965" y="114720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8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87341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783224" y="393257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Sai Krishna S</a:t>
            </a:r>
            <a:r>
              <a:rPr lang="en" dirty="0">
                <a:latin typeface="Pontano Sans"/>
                <a:ea typeface="Pontano Sans"/>
                <a:cs typeface="Pontano Sans"/>
                <a:sym typeface="Pontano Sans"/>
              </a:rPr>
              <a:t/>
            </a:r>
            <a:br>
              <a:rPr lang="en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Undergraduate, EEE</a:t>
            </a:r>
            <a:endParaRPr sz="800" dirty="0" smtClean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Backend, ML</a:t>
            </a:r>
            <a:endParaRPr dirty="0" smtClean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>
            <a:off x="2762949" y="393257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 smtClean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Rengarajan S</a:t>
            </a:r>
            <a:r>
              <a:rPr lang="en" dirty="0">
                <a:latin typeface="Pontano Sans"/>
                <a:ea typeface="Pontano Sans"/>
                <a:cs typeface="Pontano Sans"/>
                <a:sym typeface="Pontano Sans"/>
              </a:rPr>
              <a:t/>
            </a:r>
            <a:br>
              <a:rPr lang="en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-US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Undergraduate, EEE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Backend, ML</a:t>
            </a:r>
            <a:endParaRPr dirty="0" smtClean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4809725" y="3952044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 dirty="0" smtClean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V. Harini</a:t>
            </a:r>
            <a:r>
              <a:rPr lang="en" dirty="0">
                <a:latin typeface="Pontano Sans"/>
                <a:ea typeface="Pontano Sans"/>
                <a:cs typeface="Pontano Sans"/>
                <a:sym typeface="Pontano Sans"/>
              </a:rPr>
              <a:t/>
            </a:r>
            <a:br>
              <a:rPr lang="en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-US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Undergraduate, </a:t>
            </a:r>
            <a:r>
              <a:rPr lang="en-US" sz="80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EEE</a:t>
            </a:r>
            <a:endParaRPr sz="8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Frontend</a:t>
            </a: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6789450" y="393257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 Rajalakshmi </a:t>
            </a:r>
          </a:p>
          <a:p>
            <a:pPr lvl="0" algn="ctr"/>
            <a:r>
              <a:rPr lang="en-US" sz="800" dirty="0" smtClean="0">
                <a:solidFill>
                  <a:srgbClr val="666666"/>
                </a:solidFill>
                <a:latin typeface="Pontano Sans"/>
                <a:ea typeface="Pontano Sans"/>
                <a:cs typeface="Pontano Sans"/>
                <a:sym typeface="Pontano Sans"/>
              </a:rPr>
              <a:t>Mentor</a:t>
            </a:r>
          </a:p>
          <a:p>
            <a:pPr lvl="0" algn="ctr"/>
            <a:r>
              <a:rPr lang="en-US" sz="800" dirty="0" smtClean="0">
                <a:solidFill>
                  <a:srgbClr val="666666"/>
                </a:solidFill>
                <a:latin typeface="Pontano Sans"/>
                <a:ea typeface="Pontano Sans"/>
                <a:cs typeface="Pontano Sans"/>
                <a:sym typeface="Pontano Sans"/>
              </a:rPr>
              <a:t>Assistant Professor, CSE</a:t>
            </a:r>
          </a:p>
          <a:p>
            <a:pPr lvl="0" algn="ctr">
              <a:spcBef>
                <a:spcPts val="400"/>
              </a:spcBef>
            </a:pPr>
            <a:r>
              <a:rPr lang="en-US" sz="800" dirty="0" smtClean="0">
                <a:solidFill>
                  <a:srgbClr val="666666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900" dirty="0" smtClean="0">
                <a:solidFill>
                  <a:srgbClr val="666666"/>
                </a:solidFill>
                <a:latin typeface="Pontano Sans"/>
                <a:ea typeface="Pontano Sans"/>
                <a:cs typeface="Pontano Sans"/>
                <a:sym typeface="Pontano Sans"/>
              </a:rPr>
              <a:t>Expertise in ML and Data mining</a:t>
            </a:r>
            <a:endParaRPr lang="en-US"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lvl="0" algn="ctr"/>
            <a:endParaRPr lang="en-US" sz="800" dirty="0">
              <a:solidFill>
                <a:srgbClr val="66666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 smtClean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2570" r="51236" b="51700"/>
          <a:stretch/>
        </p:blipFill>
        <p:spPr>
          <a:xfrm>
            <a:off x="712731" y="2111835"/>
            <a:ext cx="1633352" cy="1619025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51567" r="51236" b="2703"/>
          <a:stretch/>
        </p:blipFill>
        <p:spPr>
          <a:xfrm>
            <a:off x="4729286" y="2111836"/>
            <a:ext cx="1633352" cy="1619025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6" t="51947" r="2240" b="2323"/>
          <a:stretch/>
        </p:blipFill>
        <p:spPr>
          <a:xfrm>
            <a:off x="6789450" y="2111837"/>
            <a:ext cx="1633352" cy="1619025"/>
          </a:xfrm>
          <a:prstGeom prst="ellipse">
            <a:avLst/>
          </a:prstGeom>
        </p:spPr>
      </p:pic>
      <p:sp>
        <p:nvSpPr>
          <p:cNvPr id="18" name="Google Shape;156;p20"/>
          <p:cNvSpPr txBox="1">
            <a:spLocks/>
          </p:cNvSpPr>
          <p:nvPr/>
        </p:nvSpPr>
        <p:spPr>
          <a:xfrm>
            <a:off x="1085850" y="578192"/>
            <a:ext cx="6958852" cy="6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MEET THE TEAM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9" name="Google Shape;131;p17"/>
          <p:cNvSpPr txBox="1">
            <a:spLocks/>
          </p:cNvSpPr>
          <p:nvPr/>
        </p:nvSpPr>
        <p:spPr>
          <a:xfrm>
            <a:off x="1580029" y="1166827"/>
            <a:ext cx="5970495" cy="88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</a:rPr>
              <a:t>CONNECTaTHON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 TEAM 5 : SRH AGRITECH</a:t>
            </a:r>
          </a:p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</a:rPr>
              <a:t>SSN COLLEGE OF ENGINEERING, KALAVAKKAM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t="3259" r="5197" b="7144"/>
          <a:stretch/>
        </p:blipFill>
        <p:spPr>
          <a:xfrm>
            <a:off x="2694174" y="2111835"/>
            <a:ext cx="1687021" cy="1619025"/>
          </a:xfrm>
          <a:prstGeom prst="ellipse">
            <a:avLst/>
          </a:prstGeom>
        </p:spPr>
      </p:pic>
      <p:pic>
        <p:nvPicPr>
          <p:cNvPr id="24" name="Google Shape;8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0;p1" descr="Functions of CII (Confederation of Indian Industry ) - Paper Tyari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95129" y="87341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7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ctrTitle" idx="4294967295"/>
          </p:nvPr>
        </p:nvSpPr>
        <p:spPr>
          <a:xfrm>
            <a:off x="624909" y="664640"/>
            <a:ext cx="4580190" cy="841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51B148"/>
                </a:solidFill>
              </a:rPr>
              <a:t>PROBLEM STATEMENT</a:t>
            </a:r>
            <a:endParaRPr sz="4000" b="1" dirty="0">
              <a:solidFill>
                <a:srgbClr val="51B148"/>
              </a:solidFill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294967295"/>
          </p:nvPr>
        </p:nvSpPr>
        <p:spPr>
          <a:xfrm>
            <a:off x="613991" y="1580432"/>
            <a:ext cx="4591108" cy="3366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Improper selection of crops and the lack of organic practices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Irrational use of agricultural land has led to depletion and exhaustion of soil</a:t>
            </a:r>
            <a:endParaRPr lang="en-US" sz="18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Lack of Precision Farming Practices are hurting the crop yields.</a:t>
            </a:r>
          </a:p>
          <a:p>
            <a:pPr marL="342900" indent="-342900"/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4" name="Google Shape;134;p17"/>
          <p:cNvSpPr/>
          <p:nvPr/>
        </p:nvSpPr>
        <p:spPr>
          <a:xfrm rot="1553879">
            <a:off x="6337783" y="3906779"/>
            <a:ext cx="1651751" cy="1002497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 rot="-7428817">
            <a:off x="7606849" y="3029768"/>
            <a:ext cx="640974" cy="998333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34001227"/>
              </p:ext>
            </p:extLst>
          </p:nvPr>
        </p:nvGraphicFramePr>
        <p:xfrm>
          <a:off x="5152298" y="989024"/>
          <a:ext cx="3790149" cy="302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Placeholder 1"/>
          <p:cNvSpPr txBox="1">
            <a:spLocks/>
          </p:cNvSpPr>
          <p:nvPr/>
        </p:nvSpPr>
        <p:spPr>
          <a:xfrm>
            <a:off x="5151311" y="3976612"/>
            <a:ext cx="3790983" cy="8628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algn="just"/>
            <a:r>
              <a:rPr lang="en-US" sz="1200" dirty="0" smtClean="0">
                <a:latin typeface="Pontano Sans" panose="020B0604020202020204" charset="0"/>
              </a:rPr>
              <a:t>Out of 61 Lakh acres of agricultural land only 31687 acres of land has been registered under organic certification by 4768 farmers in Tamil Nadu which accounts for meager 1 percent of total land.</a:t>
            </a:r>
            <a:endParaRPr lang="en-US" sz="1200" dirty="0">
              <a:latin typeface="Pontano Sans" panose="020B0604020202020204" charset="0"/>
            </a:endParaRPr>
          </a:p>
        </p:txBody>
      </p:sp>
      <p:pic>
        <p:nvPicPr>
          <p:cNvPr id="14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87341"/>
            <a:ext cx="895834" cy="42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329" y="4749851"/>
            <a:ext cx="38862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u="sng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hlinkClick r:id="rId6"/>
              </a:rPr>
              <a:t>* https</a:t>
            </a:r>
            <a:r>
              <a:rPr lang="en-US" sz="900" b="1" u="sng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hlinkClick r:id="rId6"/>
              </a:rPr>
              <a:t>://www.tnocd.net/</a:t>
            </a:r>
            <a:endParaRPr lang="en-US" sz="9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Crop suggestion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The existing algorithms recommend a </a:t>
            </a:r>
            <a:r>
              <a:rPr lang="en" b="1" dirty="0" smtClean="0"/>
              <a:t>single crop</a:t>
            </a:r>
            <a:r>
              <a:rPr lang="en" dirty="0" smtClean="0"/>
              <a:t> based on the </a:t>
            </a:r>
            <a:r>
              <a:rPr lang="en" b="1" dirty="0" smtClean="0"/>
              <a:t>soil conditions as their only constraints</a:t>
            </a:r>
            <a:r>
              <a:rPr lang="en" dirty="0" smtClean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Existing Solutions</a:t>
            </a:r>
            <a:endParaRPr dirty="0"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Supplying Nutrients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Only about 1 percent of farmers in Tamil Nadu currently employ organic farming and bio-fertilizers.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l="4523" t="348" r="44644" b="22264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0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87341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3621505" y="276726"/>
            <a:ext cx="5065295" cy="1307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is Our soultion Different?</a:t>
            </a:r>
            <a:endParaRPr dirty="0"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3621505" y="1777175"/>
            <a:ext cx="2538663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Crop Suggestion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Considers soil conditions, </a:t>
            </a:r>
            <a:r>
              <a:rPr lang="en-US" b="1" dirty="0" smtClean="0"/>
              <a:t>demand of the crop </a:t>
            </a:r>
            <a:r>
              <a:rPr lang="en-US" dirty="0" smtClean="0"/>
              <a:t>and the </a:t>
            </a:r>
            <a:r>
              <a:rPr lang="en-US" b="1" dirty="0" smtClean="0"/>
              <a:t>financial constraints </a:t>
            </a:r>
            <a:r>
              <a:rPr lang="en-US" dirty="0" smtClean="0"/>
              <a:t>of the farmer.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-US" dirty="0" smtClean="0"/>
              <a:t>revious </a:t>
            </a:r>
            <a:r>
              <a:rPr lang="en-US" b="1" dirty="0" smtClean="0"/>
              <a:t>history of crops </a:t>
            </a:r>
            <a:r>
              <a:rPr lang="en-US" dirty="0" smtClean="0"/>
              <a:t>sown and the profits earned by the farmer is considered.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3"/>
          </p:nvPr>
        </p:nvSpPr>
        <p:spPr>
          <a:xfrm>
            <a:off x="6328609" y="1777175"/>
            <a:ext cx="2514601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Supplying Nutrients</a:t>
            </a:r>
            <a:endParaRPr lang="en"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Suggests </a:t>
            </a:r>
            <a:r>
              <a:rPr lang="en-US" b="1" dirty="0" smtClean="0"/>
              <a:t>Organic farming methods </a:t>
            </a:r>
            <a:r>
              <a:rPr lang="en-US" dirty="0" smtClean="0"/>
              <a:t>and manures.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Thus, farmers in Tamil Nadu can start incorporating organic methods of farming, increasing the yield and health of the crops</a:t>
            </a:r>
            <a:endParaRPr lang="en-US"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528965" y="43022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2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87341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UNIQUE VALUE PROPOSITION</a:t>
            </a:r>
            <a:endParaRPr lang="en-US" sz="2800" dirty="0"/>
          </a:p>
        </p:txBody>
      </p:sp>
      <p:sp>
        <p:nvSpPr>
          <p:cNvPr id="268" name="Google Shape;268;p3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69" name="Google Shape;269;p30"/>
          <p:cNvGrpSpPr/>
          <p:nvPr/>
        </p:nvGrpSpPr>
        <p:grpSpPr>
          <a:xfrm>
            <a:off x="3222803" y="2048525"/>
            <a:ext cx="1675919" cy="1180591"/>
            <a:chOff x="1444833" y="1986811"/>
            <a:chExt cx="1830805" cy="1289700"/>
          </a:xfrm>
        </p:grpSpPr>
        <p:sp>
          <p:nvSpPr>
            <p:cNvPr id="270" name="Google Shape;270;p30"/>
            <p:cNvSpPr txBox="1"/>
            <p:nvPr/>
          </p:nvSpPr>
          <p:spPr>
            <a:xfrm>
              <a:off x="1444833" y="1986811"/>
              <a:ext cx="1086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900" dirty="0" smtClean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Previous </a:t>
              </a:r>
              <a:r>
                <a:rPr lang="en-US" sz="9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history of crops sown, </a:t>
              </a:r>
              <a:r>
                <a:rPr lang="en-US" sz="900" dirty="0" smtClean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profits </a:t>
              </a:r>
              <a:r>
                <a:rPr lang="en-US" sz="9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earned </a:t>
              </a:r>
              <a:r>
                <a:rPr lang="en-US" sz="900" dirty="0" smtClean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and</a:t>
              </a:r>
              <a:endParaRPr lang="en-US" sz="9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  <a:p>
              <a:pPr lvl="0"/>
              <a:r>
                <a:rPr lang="en-US" sz="900" dirty="0" smtClean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the </a:t>
              </a:r>
              <a:r>
                <a:rPr lang="en-US" sz="9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financial state of the farmer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271" name="Google Shape;271;p30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B8F567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72" name="Google Shape;272;p30"/>
          <p:cNvGrpSpPr/>
          <p:nvPr/>
        </p:nvGrpSpPr>
        <p:grpSpPr>
          <a:xfrm>
            <a:off x="6364487" y="1584127"/>
            <a:ext cx="2322386" cy="1330316"/>
            <a:chOff x="5209838" y="896797"/>
            <a:chExt cx="2537019" cy="1453262"/>
          </a:xfrm>
        </p:grpSpPr>
        <p:sp>
          <p:nvSpPr>
            <p:cNvPr id="273" name="Google Shape;273;p30"/>
            <p:cNvSpPr txBox="1"/>
            <p:nvPr/>
          </p:nvSpPr>
          <p:spPr>
            <a:xfrm>
              <a:off x="6496538" y="896797"/>
              <a:ext cx="1250319" cy="1453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smtClean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Crop suggestions based on demand of the crop</a:t>
              </a:r>
            </a:p>
          </p:txBody>
        </p:sp>
        <p:cxnSp>
          <p:nvCxnSpPr>
            <p:cNvPr id="274" name="Google Shape;274;p30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51B148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75" name="Google Shape;275;p30"/>
          <p:cNvGrpSpPr/>
          <p:nvPr/>
        </p:nvGrpSpPr>
        <p:grpSpPr>
          <a:xfrm>
            <a:off x="6364488" y="3528125"/>
            <a:ext cx="2228281" cy="1180591"/>
            <a:chOff x="5209838" y="3020457"/>
            <a:chExt cx="2434216" cy="1289700"/>
          </a:xfrm>
        </p:grpSpPr>
        <p:sp>
          <p:nvSpPr>
            <p:cNvPr id="276" name="Google Shape;276;p30"/>
            <p:cNvSpPr txBox="1"/>
            <p:nvPr/>
          </p:nvSpPr>
          <p:spPr>
            <a:xfrm>
              <a:off x="6613254" y="3020457"/>
              <a:ext cx="1030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smtClean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Health of the Land is considered an important factor</a:t>
              </a:r>
              <a:endParaRPr sz="9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277" name="Google Shape;277;p30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9BCF6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78" name="Google Shape;278;p30"/>
          <p:cNvGrpSpPr/>
          <p:nvPr/>
        </p:nvGrpSpPr>
        <p:grpSpPr>
          <a:xfrm>
            <a:off x="4260993" y="1430035"/>
            <a:ext cx="3492100" cy="3469912"/>
            <a:chOff x="2662213" y="676344"/>
            <a:chExt cx="3814835" cy="3790597"/>
          </a:xfrm>
        </p:grpSpPr>
        <p:sp>
          <p:nvSpPr>
            <p:cNvPr id="279" name="Google Shape;279;p30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9BC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30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83" name="Google Shape;283;p3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B8F567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B8F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30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86" name="Google Shape;286;p30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51B148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51B1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30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89" name="Google Shape;289;p30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9BCF6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9BC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1" name="Google Shape;291;p30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smtClean="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03</a:t>
              </a:r>
              <a:r>
                <a:rPr lang="en" sz="1600" dirty="0" smtClean="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 </a:t>
              </a:r>
              <a:endParaRPr sz="16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92" name="Google Shape;292;p30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51B148"/>
                  </a:solidFill>
                  <a:latin typeface="Dosis"/>
                  <a:ea typeface="Dosis"/>
                  <a:cs typeface="Dosis"/>
                  <a:sym typeface="Dosis"/>
                </a:rPr>
                <a:t>01 </a:t>
              </a:r>
              <a:endParaRPr sz="1600">
                <a:solidFill>
                  <a:srgbClr val="51B148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93" name="Google Shape;293;p30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02 </a:t>
              </a:r>
              <a:endParaRPr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294" name="Google Shape;294;p30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" name="Rectangle 31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33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87341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4294967295"/>
          </p:nvPr>
        </p:nvSpPr>
        <p:spPr>
          <a:xfrm>
            <a:off x="6117847" y="489750"/>
            <a:ext cx="2521887" cy="4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dirty="0" smtClean="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Website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FFFFFF"/>
                </a:solidFill>
              </a:rPr>
              <a:t>An easy to use website containing details of the services provided by us.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FFFFFF"/>
                </a:solidFill>
              </a:rPr>
              <a:t>The website is also </a:t>
            </a:r>
            <a:r>
              <a:rPr lang="en" sz="1800" b="1" dirty="0" smtClean="0">
                <a:solidFill>
                  <a:srgbClr val="FFFFFF"/>
                </a:solidFill>
              </a:rPr>
              <a:t>available in Tamil</a:t>
            </a:r>
            <a:r>
              <a:rPr lang="en" sz="1800" dirty="0" smtClean="0">
                <a:solidFill>
                  <a:srgbClr val="FFFFFF"/>
                </a:solidFill>
              </a:rPr>
              <a:t>!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FFFFFF"/>
                </a:solidFill>
              </a:rPr>
              <a:t>Any farmer can easily register in the website.</a:t>
            </a:r>
            <a:endParaRPr sz="1800" dirty="0">
              <a:solidFill>
                <a:srgbClr val="FFFFFF"/>
              </a:solidFill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342863" y="1069042"/>
            <a:ext cx="6017559" cy="3476064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r="265"/>
          <a:stretch/>
        </p:blipFill>
        <p:spPr>
          <a:xfrm>
            <a:off x="895308" y="1248086"/>
            <a:ext cx="4901526" cy="29624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4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00" y="13383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87341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4294967295"/>
          </p:nvPr>
        </p:nvSpPr>
        <p:spPr>
          <a:xfrm>
            <a:off x="3929170" y="316005"/>
            <a:ext cx="4085277" cy="45787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We are planning to make a Mobile app (Future Scope)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dirty="0">
              <a:solidFill>
                <a:srgbClr val="51B148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FFFFFF"/>
                </a:solidFill>
              </a:rPr>
              <a:t>The mobile app would make it easier for the farmers to get the necessary information from anywhere.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FFFFFF"/>
                </a:solidFill>
              </a:rPr>
              <a:t/>
            </a:r>
            <a:br>
              <a:rPr lang="en" sz="1800" dirty="0" smtClean="0">
                <a:solidFill>
                  <a:srgbClr val="FFFFFF"/>
                </a:solidFill>
              </a:rPr>
            </a:br>
            <a:r>
              <a:rPr lang="en" sz="1800" dirty="0" smtClean="0">
                <a:solidFill>
                  <a:srgbClr val="FFFFFF"/>
                </a:solidFill>
              </a:rPr>
              <a:t>With the help of a mobile app the farmer the check the health of the crop by taking a picture of 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grpSp>
        <p:nvGrpSpPr>
          <p:cNvPr id="339" name="Google Shape;339;p33"/>
          <p:cNvGrpSpPr/>
          <p:nvPr/>
        </p:nvGrpSpPr>
        <p:grpSpPr>
          <a:xfrm>
            <a:off x="1424411" y="887506"/>
            <a:ext cx="2119546" cy="3711388"/>
            <a:chOff x="2547150" y="238125"/>
            <a:chExt cx="2525675" cy="5238750"/>
          </a:xfrm>
        </p:grpSpPr>
        <p:sp>
          <p:nvSpPr>
            <p:cNvPr id="340" name="Google Shape;340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54" y="1230406"/>
            <a:ext cx="2045260" cy="304645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8965" y="107996"/>
            <a:ext cx="4360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99"/>
                </a:solidFill>
              </a:rPr>
              <a:t>C</a:t>
            </a:r>
            <a:r>
              <a:rPr lang="en-US" sz="1800" dirty="0">
                <a:solidFill>
                  <a:srgbClr val="000099"/>
                </a:solidFill>
              </a:rPr>
              <a:t>ONNECT</a:t>
            </a:r>
            <a:r>
              <a:rPr lang="en-US" sz="1200" dirty="0">
                <a:solidFill>
                  <a:srgbClr val="C00000"/>
                </a:solidFill>
              </a:rPr>
              <a:t>ATHON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4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9" y="57564"/>
            <a:ext cx="946929" cy="47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73894"/>
            <a:ext cx="895834" cy="42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0;p1" descr="Functions of CII (Confederation of Indian Industry ) - Paper Tyar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129" y="60447"/>
            <a:ext cx="895834" cy="4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899</Words>
  <Application>Microsoft Office PowerPoint</Application>
  <PresentationFormat>On-screen Show (16:9)</PresentationFormat>
  <Paragraphs>300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Dosis</vt:lpstr>
      <vt:lpstr>Pontano Sans</vt:lpstr>
      <vt:lpstr>Calibri</vt:lpstr>
      <vt:lpstr>Dosis ExtraLight</vt:lpstr>
      <vt:lpstr>Times New Roman</vt:lpstr>
      <vt:lpstr>Arial</vt:lpstr>
      <vt:lpstr>Solanio template</vt:lpstr>
      <vt:lpstr>VIDHAYIN KADHAI  The beginning of life…</vt:lpstr>
      <vt:lpstr>PowerPoint Presentation</vt:lpstr>
      <vt:lpstr>PowerPoint Presentation</vt:lpstr>
      <vt:lpstr>PROBLEM STATEMENT</vt:lpstr>
      <vt:lpstr>Existing Solutions</vt:lpstr>
      <vt:lpstr>How is Our soultion Different?</vt:lpstr>
      <vt:lpstr>UNIQUE VALUE PROPOSITION</vt:lpstr>
      <vt:lpstr>PowerPoint Presentation</vt:lpstr>
      <vt:lpstr>PowerPoint Presentation</vt:lpstr>
      <vt:lpstr>PowerPoint Presentation</vt:lpstr>
      <vt:lpstr>MARKET SIZE</vt:lpstr>
      <vt:lpstr>  FINANCIALS</vt:lpstr>
      <vt:lpstr>Business Model Canvas</vt:lpstr>
      <vt:lpstr>PowerPoint Presentation</vt:lpstr>
      <vt:lpstr>Roadmap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Harini</dc:creator>
  <cp:lastModifiedBy>Harini</cp:lastModifiedBy>
  <cp:revision>49</cp:revision>
  <dcterms:modified xsi:type="dcterms:W3CDTF">2021-11-21T18:26:49Z</dcterms:modified>
</cp:coreProperties>
</file>